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58" r:id="rId4"/>
    <p:sldId id="263" r:id="rId5"/>
    <p:sldId id="265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0" r:id="rId14"/>
    <p:sldId id="261" r:id="rId15"/>
    <p:sldId id="264" r:id="rId16"/>
    <p:sldId id="259" r:id="rId17"/>
    <p:sldId id="279" r:id="rId18"/>
    <p:sldId id="256" r:id="rId19"/>
    <p:sldId id="262" r:id="rId20"/>
    <p:sldId id="280" r:id="rId21"/>
    <p:sldId id="267" r:id="rId22"/>
    <p:sldId id="268" r:id="rId23"/>
    <p:sldId id="269" r:id="rId24"/>
    <p:sldId id="27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296" y="-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F4B-5F38-410D-A6D4-9B5B5085B9A4}" type="datetimeFigureOut">
              <a:rPr lang="en-NZ" smtClean="0"/>
              <a:t>1/05/13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3B1-0861-46C4-9697-0152473B597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F4B-5F38-410D-A6D4-9B5B5085B9A4}" type="datetimeFigureOut">
              <a:rPr lang="en-NZ" smtClean="0"/>
              <a:t>1/05/13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3B1-0861-46C4-9697-0152473B597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F4B-5F38-410D-A6D4-9B5B5085B9A4}" type="datetimeFigureOut">
              <a:rPr lang="en-NZ" smtClean="0"/>
              <a:t>1/05/13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3B1-0861-46C4-9697-0152473B597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F4B-5F38-410D-A6D4-9B5B5085B9A4}" type="datetimeFigureOut">
              <a:rPr lang="en-NZ" smtClean="0"/>
              <a:t>1/05/13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3B1-0861-46C4-9697-0152473B597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F4B-5F38-410D-A6D4-9B5B5085B9A4}" type="datetimeFigureOut">
              <a:rPr lang="en-NZ" smtClean="0"/>
              <a:t>1/05/13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3B1-0861-46C4-9697-0152473B597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F4B-5F38-410D-A6D4-9B5B5085B9A4}" type="datetimeFigureOut">
              <a:rPr lang="en-NZ" smtClean="0"/>
              <a:t>1/05/13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3B1-0861-46C4-9697-0152473B597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F4B-5F38-410D-A6D4-9B5B5085B9A4}" type="datetimeFigureOut">
              <a:rPr lang="en-NZ" smtClean="0"/>
              <a:t>1/05/13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3B1-0861-46C4-9697-0152473B597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F4B-5F38-410D-A6D4-9B5B5085B9A4}" type="datetimeFigureOut">
              <a:rPr lang="en-NZ" smtClean="0"/>
              <a:t>1/05/13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3B1-0861-46C4-9697-0152473B597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F4B-5F38-410D-A6D4-9B5B5085B9A4}" type="datetimeFigureOut">
              <a:rPr lang="en-NZ" smtClean="0"/>
              <a:t>1/05/13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3B1-0861-46C4-9697-0152473B597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F4B-5F38-410D-A6D4-9B5B5085B9A4}" type="datetimeFigureOut">
              <a:rPr lang="en-NZ" smtClean="0"/>
              <a:t>1/05/13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3B1-0861-46C4-9697-0152473B597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F4B-5F38-410D-A6D4-9B5B5085B9A4}" type="datetimeFigureOut">
              <a:rPr lang="en-NZ" smtClean="0"/>
              <a:t>1/05/13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3B1-0861-46C4-9697-0152473B597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32F4B-5F38-410D-A6D4-9B5B5085B9A4}" type="datetimeFigureOut">
              <a:rPr lang="en-NZ" smtClean="0"/>
              <a:t>1/05/13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93B1-0861-46C4-9697-0152473B597F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2.jpeg"/><Relationship Id="rId6" Type="http://schemas.openxmlformats.org/officeDocument/2006/relationships/image" Target="../media/image6.wmf"/><Relationship Id="rId7" Type="http://schemas.openxmlformats.org/officeDocument/2006/relationships/image" Target="../media/image26.wmf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jpeg"/><Relationship Id="rId7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Do Now </a:t>
            </a:r>
            <a:r>
              <a:rPr lang="en-NZ" dirty="0" smtClean="0"/>
              <a:t>activity</a:t>
            </a:r>
            <a:endParaRPr lang="en-NZ" dirty="0"/>
          </a:p>
        </p:txBody>
      </p:sp>
      <p:pic>
        <p:nvPicPr>
          <p:cNvPr id="2050" name="Picture 2" descr="F:\Documents\School stuff\Annaliese sayings\unique 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9" y="2204864"/>
            <a:ext cx="787754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4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:\Documents\School stuff\Attributes\bacon sundae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812800"/>
            <a:ext cx="7874000" cy="5232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1663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 smtClean="0">
                <a:solidFill>
                  <a:srgbClr val="FF0000"/>
                </a:solidFill>
              </a:rPr>
              <a:t>Chocolate and caramel sauce</a:t>
            </a:r>
            <a:endParaRPr lang="en-N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:\Documents\School stuff\Attributes\bacon sundae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812800"/>
            <a:ext cx="7874000" cy="5232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11663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smtClean="0">
                <a:solidFill>
                  <a:srgbClr val="FF0000"/>
                </a:solidFill>
              </a:rPr>
              <a:t>Bacon bits</a:t>
            </a:r>
            <a:endParaRPr lang="en-N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:\Documents\School stuff\Attributes\bacon sundae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806450"/>
            <a:ext cx="7874000" cy="524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en-NZ" dirty="0" smtClean="0"/>
              <a:t>Materials (ingredients) used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71600" y="1600200"/>
            <a:ext cx="6646813" cy="4525963"/>
          </a:xfrm>
        </p:spPr>
        <p:txBody>
          <a:bodyPr/>
          <a:lstStyle/>
          <a:p>
            <a:r>
              <a:rPr lang="en-NZ" dirty="0" smtClean="0"/>
              <a:t>What performance properties (attributes</a:t>
            </a:r>
            <a:r>
              <a:rPr lang="en-NZ" dirty="0" smtClean="0"/>
              <a:t>) will </a:t>
            </a:r>
            <a:r>
              <a:rPr lang="en-NZ" dirty="0" smtClean="0"/>
              <a:t>each material have?</a:t>
            </a:r>
          </a:p>
          <a:p>
            <a:pPr lvl="1"/>
            <a:r>
              <a:rPr lang="en-NZ" dirty="0" smtClean="0"/>
              <a:t>Taste</a:t>
            </a:r>
          </a:p>
          <a:p>
            <a:pPr lvl="1"/>
            <a:r>
              <a:rPr lang="en-NZ" dirty="0" smtClean="0"/>
              <a:t>Flavour combinations</a:t>
            </a:r>
          </a:p>
          <a:p>
            <a:pPr lvl="1"/>
            <a:r>
              <a:rPr lang="en-NZ" dirty="0" smtClean="0"/>
              <a:t>Texture</a:t>
            </a:r>
          </a:p>
          <a:p>
            <a:pPr lvl="1"/>
            <a:r>
              <a:rPr lang="en-NZ" dirty="0" smtClean="0"/>
              <a:t>Temperature</a:t>
            </a:r>
          </a:p>
          <a:p>
            <a:pPr lvl="1"/>
            <a:r>
              <a:rPr lang="en-NZ" dirty="0" smtClean="0"/>
              <a:t>Visual </a:t>
            </a:r>
          </a:p>
          <a:p>
            <a:pPr lvl="1"/>
            <a:r>
              <a:rPr lang="en-NZ" dirty="0" smtClean="0"/>
              <a:t>Nutrition</a:t>
            </a:r>
          </a:p>
          <a:p>
            <a:pPr lvl="1">
              <a:buNone/>
            </a:pPr>
            <a:endParaRPr lang="en-NZ" dirty="0"/>
          </a:p>
        </p:txBody>
      </p:sp>
      <p:pic>
        <p:nvPicPr>
          <p:cNvPr id="2052" name="Picture 4" descr="http://senses.phillipmartin.info/senses_i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35034"/>
            <a:ext cx="3217540" cy="241315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7544" y="260648"/>
            <a:ext cx="1469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/>
              <a:t>S</a:t>
            </a:r>
            <a:r>
              <a:rPr lang="en-NZ" dirty="0" smtClean="0"/>
              <a:t>pecifications</a:t>
            </a:r>
            <a:endParaRPr lang="en-N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Identify the </a:t>
            </a:r>
            <a:r>
              <a:rPr lang="en-NZ" b="1" i="1" dirty="0" smtClean="0"/>
              <a:t>functional </a:t>
            </a:r>
            <a:r>
              <a:rPr lang="en-NZ" dirty="0" smtClean="0"/>
              <a:t>and </a:t>
            </a:r>
            <a:r>
              <a:rPr lang="en-NZ" b="1" i="1" dirty="0" smtClean="0"/>
              <a:t>physical attributes</a:t>
            </a:r>
            <a:r>
              <a:rPr lang="en-NZ" dirty="0" smtClean="0"/>
              <a:t> of the </a:t>
            </a:r>
            <a:r>
              <a:rPr lang="en-NZ" dirty="0" smtClean="0"/>
              <a:t>Bacon Sundae </a:t>
            </a:r>
            <a:r>
              <a:rPr lang="en-NZ" dirty="0" smtClean="0"/>
              <a:t>and highlight them in two different colours. 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4005064"/>
            <a:ext cx="8229600" cy="2736304"/>
          </a:xfrm>
        </p:spPr>
        <p:txBody>
          <a:bodyPr/>
          <a:lstStyle/>
          <a:p>
            <a:r>
              <a:rPr lang="en-NZ" dirty="0" smtClean="0"/>
              <a:t>Functional – how a product performs or </a:t>
            </a:r>
            <a:r>
              <a:rPr lang="en-NZ" i="1" dirty="0" smtClean="0"/>
              <a:t>“</a:t>
            </a:r>
            <a:r>
              <a:rPr lang="en-NZ" i="1" dirty="0" smtClean="0"/>
              <a:t>what </a:t>
            </a:r>
            <a:r>
              <a:rPr lang="en-NZ" i="1" dirty="0" smtClean="0"/>
              <a:t>it can </a:t>
            </a:r>
            <a:r>
              <a:rPr lang="en-NZ" i="1" dirty="0" smtClean="0"/>
              <a:t>do”</a:t>
            </a:r>
            <a:endParaRPr lang="en-NZ" i="1" dirty="0" smtClean="0"/>
          </a:p>
          <a:p>
            <a:r>
              <a:rPr lang="en-NZ" dirty="0" smtClean="0"/>
              <a:t>Physical – the product’s appearance or </a:t>
            </a:r>
            <a:r>
              <a:rPr lang="en-NZ" i="1" dirty="0" smtClean="0"/>
              <a:t>“what </a:t>
            </a:r>
            <a:r>
              <a:rPr lang="en-NZ" i="1" dirty="0" smtClean="0"/>
              <a:t>it </a:t>
            </a:r>
            <a:r>
              <a:rPr lang="en-NZ" i="1" dirty="0" smtClean="0"/>
              <a:t>looks like”</a:t>
            </a:r>
            <a:endParaRPr lang="en-NZ" i="1" dirty="0"/>
          </a:p>
        </p:txBody>
      </p:sp>
      <p:pic>
        <p:nvPicPr>
          <p:cNvPr id="3" name="Picture 2" descr="j031176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954013" cy="83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n-NZ" dirty="0" smtClean="0"/>
              <a:t>Practical lesson</a:t>
            </a:r>
            <a:endParaRPr lang="en-NZ" dirty="0"/>
          </a:p>
        </p:txBody>
      </p:sp>
      <p:pic>
        <p:nvPicPr>
          <p:cNvPr id="4098" name="Picture 2" descr="L:\Documents\Overview of strands\Tech knowledge stand\Tech products\level 5\Burger King Sundae\Practical photos\IMG_0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24743"/>
            <a:ext cx="2736304" cy="3648405"/>
          </a:xfrm>
          <a:prstGeom prst="rect">
            <a:avLst/>
          </a:prstGeom>
          <a:noFill/>
        </p:spPr>
      </p:pic>
      <p:pic>
        <p:nvPicPr>
          <p:cNvPr id="4099" name="Picture 3" descr="L:\Documents\Overview of strands\Tech knowledge stand\Tech products\level 5\Burger King Sundae\Practical photos\IMG_0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21088"/>
            <a:ext cx="3251200" cy="2438400"/>
          </a:xfrm>
          <a:prstGeom prst="rect">
            <a:avLst/>
          </a:prstGeom>
          <a:noFill/>
        </p:spPr>
      </p:pic>
      <p:pic>
        <p:nvPicPr>
          <p:cNvPr id="4100" name="Picture 4" descr="L:\Documents\Overview of strands\Tech knowledge stand\Tech products\level 5\Burger King Sundae\Practical photos\IMG_0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3"/>
            <a:ext cx="2761928" cy="3682571"/>
          </a:xfrm>
          <a:prstGeom prst="rect">
            <a:avLst/>
          </a:prstGeom>
          <a:noFill/>
        </p:spPr>
      </p:pic>
      <p:pic>
        <p:nvPicPr>
          <p:cNvPr id="4101" name="Picture 5" descr="L:\Documents\Overview of strands\Tech knowledge stand\Tech products\level 5\Burger King Sundae\Practical photos\IMG_02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980728"/>
            <a:ext cx="2438400" cy="325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en-NZ" dirty="0" smtClean="0"/>
              <a:t>Sensory Evaluation</a:t>
            </a:r>
            <a:endParaRPr lang="en-NZ" dirty="0"/>
          </a:p>
        </p:txBody>
      </p:sp>
      <p:pic>
        <p:nvPicPr>
          <p:cNvPr id="3" name="Picture 2" descr="L:\Documents\School stuff\Attributes\bacon sundae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564904"/>
            <a:ext cx="2473400" cy="1647604"/>
          </a:xfrm>
          <a:prstGeom prst="rect">
            <a:avLst/>
          </a:prstGeom>
          <a:noFill/>
        </p:spPr>
      </p:pic>
      <p:cxnSp>
        <p:nvCxnSpPr>
          <p:cNvPr id="5" name="Straight Connector 4"/>
          <p:cNvCxnSpPr>
            <a:stCxn id="3" idx="0"/>
          </p:cNvCxnSpPr>
          <p:nvPr/>
        </p:nvCxnSpPr>
        <p:spPr>
          <a:xfrm flipH="1" flipV="1">
            <a:off x="4355976" y="1268760"/>
            <a:ext cx="12564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3"/>
          </p:cNvCxnSpPr>
          <p:nvPr/>
        </p:nvCxnSpPr>
        <p:spPr>
          <a:xfrm flipV="1">
            <a:off x="5605240" y="3356992"/>
            <a:ext cx="1631056" cy="31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" idx="2"/>
          </p:cNvCxnSpPr>
          <p:nvPr/>
        </p:nvCxnSpPr>
        <p:spPr>
          <a:xfrm flipH="1">
            <a:off x="4355976" y="4212508"/>
            <a:ext cx="12564" cy="1304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1"/>
          </p:cNvCxnSpPr>
          <p:nvPr/>
        </p:nvCxnSpPr>
        <p:spPr>
          <a:xfrm flipH="1" flipV="1">
            <a:off x="1475656" y="3356992"/>
            <a:ext cx="1656184" cy="31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80112" y="1628800"/>
            <a:ext cx="86409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0112" y="4221088"/>
            <a:ext cx="108012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195736" y="1700808"/>
            <a:ext cx="936104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979712" y="4221088"/>
            <a:ext cx="115212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95936" y="9807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1. tasty</a:t>
            </a:r>
            <a:endParaRPr lang="en-NZ" dirty="0"/>
          </a:p>
        </p:txBody>
      </p:sp>
      <p:sp>
        <p:nvSpPr>
          <p:cNvPr id="21" name="TextBox 20"/>
          <p:cNvSpPr txBox="1"/>
          <p:nvPr/>
        </p:nvSpPr>
        <p:spPr>
          <a:xfrm>
            <a:off x="6372200" y="13407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2. crispy</a:t>
            </a:r>
            <a:endParaRPr lang="en-NZ" dirty="0"/>
          </a:p>
        </p:txBody>
      </p:sp>
      <p:sp>
        <p:nvSpPr>
          <p:cNvPr id="22" name="TextBox 21"/>
          <p:cNvSpPr txBox="1"/>
          <p:nvPr/>
        </p:nvSpPr>
        <p:spPr>
          <a:xfrm>
            <a:off x="7236296" y="31409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3. soggy</a:t>
            </a:r>
            <a:endParaRPr lang="en-NZ" dirty="0"/>
          </a:p>
        </p:txBody>
      </p:sp>
      <p:sp>
        <p:nvSpPr>
          <p:cNvPr id="23" name="TextBox 22"/>
          <p:cNvSpPr txBox="1"/>
          <p:nvPr/>
        </p:nvSpPr>
        <p:spPr>
          <a:xfrm>
            <a:off x="6660232" y="47971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4. greasy</a:t>
            </a:r>
            <a:endParaRPr lang="en-NZ" dirty="0"/>
          </a:p>
        </p:txBody>
      </p:sp>
      <p:sp>
        <p:nvSpPr>
          <p:cNvPr id="24" name="TextBox 23"/>
          <p:cNvSpPr txBox="1"/>
          <p:nvPr/>
        </p:nvSpPr>
        <p:spPr>
          <a:xfrm>
            <a:off x="3635896" y="54452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5. appetising</a:t>
            </a:r>
            <a:endParaRPr lang="en-NZ" dirty="0"/>
          </a:p>
        </p:txBody>
      </p:sp>
      <p:sp>
        <p:nvSpPr>
          <p:cNvPr id="25" name="TextBox 24"/>
          <p:cNvSpPr txBox="1"/>
          <p:nvPr/>
        </p:nvSpPr>
        <p:spPr>
          <a:xfrm>
            <a:off x="755576" y="494116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6. sundae-like appearance</a:t>
            </a:r>
            <a:endParaRPr lang="en-NZ" dirty="0"/>
          </a:p>
        </p:txBody>
      </p:sp>
      <p:sp>
        <p:nvSpPr>
          <p:cNvPr id="26" name="TextBox 25"/>
          <p:cNvSpPr txBox="1"/>
          <p:nvPr/>
        </p:nvSpPr>
        <p:spPr>
          <a:xfrm>
            <a:off x="755576" y="31409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7. cold</a:t>
            </a:r>
            <a:endParaRPr lang="en-NZ" dirty="0"/>
          </a:p>
        </p:txBody>
      </p:sp>
      <p:sp>
        <p:nvSpPr>
          <p:cNvPr id="27" name="TextBox 26"/>
          <p:cNvSpPr txBox="1"/>
          <p:nvPr/>
        </p:nvSpPr>
        <p:spPr>
          <a:xfrm>
            <a:off x="899592" y="141277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8. Harmonious        flavours</a:t>
            </a:r>
            <a:endParaRPr lang="en-NZ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283968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283968" y="213285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283968" y="184482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283968" y="162880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283968" y="13407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27984" y="126876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/>
              <a:t>5</a:t>
            </a:r>
            <a:endParaRPr lang="en-NZ" sz="800" dirty="0"/>
          </a:p>
        </p:txBody>
      </p:sp>
      <p:sp>
        <p:nvSpPr>
          <p:cNvPr id="63" name="TextBox 62"/>
          <p:cNvSpPr txBox="1"/>
          <p:nvPr/>
        </p:nvSpPr>
        <p:spPr>
          <a:xfrm>
            <a:off x="4427984" y="1556792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/>
              <a:t>4</a:t>
            </a:r>
            <a:endParaRPr lang="en-NZ" sz="800" dirty="0"/>
          </a:p>
        </p:txBody>
      </p:sp>
      <p:sp>
        <p:nvSpPr>
          <p:cNvPr id="64" name="TextBox 63"/>
          <p:cNvSpPr txBox="1"/>
          <p:nvPr/>
        </p:nvSpPr>
        <p:spPr>
          <a:xfrm>
            <a:off x="4427984" y="1772816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/>
              <a:t>3</a:t>
            </a:r>
            <a:endParaRPr lang="en-NZ" sz="800" dirty="0"/>
          </a:p>
        </p:txBody>
      </p:sp>
      <p:sp>
        <p:nvSpPr>
          <p:cNvPr id="65" name="TextBox 64"/>
          <p:cNvSpPr txBox="1"/>
          <p:nvPr/>
        </p:nvSpPr>
        <p:spPr>
          <a:xfrm>
            <a:off x="4427984" y="2060848"/>
            <a:ext cx="144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/>
              <a:t>2</a:t>
            </a:r>
            <a:endParaRPr lang="en-NZ" sz="800" dirty="0"/>
          </a:p>
        </p:txBody>
      </p:sp>
      <p:sp>
        <p:nvSpPr>
          <p:cNvPr id="66" name="TextBox 65"/>
          <p:cNvSpPr txBox="1"/>
          <p:nvPr/>
        </p:nvSpPr>
        <p:spPr>
          <a:xfrm>
            <a:off x="4427984" y="2276872"/>
            <a:ext cx="144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/>
              <a:t>1</a:t>
            </a:r>
            <a:endParaRPr lang="en-NZ" sz="800" dirty="0"/>
          </a:p>
        </p:txBody>
      </p:sp>
      <p:sp>
        <p:nvSpPr>
          <p:cNvPr id="67" name="TextBox 66"/>
          <p:cNvSpPr txBox="1"/>
          <p:nvPr/>
        </p:nvSpPr>
        <p:spPr>
          <a:xfrm>
            <a:off x="323528" y="62068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Star chart</a:t>
            </a:r>
            <a:endParaRPr lang="en-NZ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Autofit/>
          </a:bodyPr>
          <a:lstStyle/>
          <a:p>
            <a:r>
              <a:rPr lang="en-NZ" sz="6000" dirty="0" smtClean="0"/>
              <a:t>Learning intention for today’s lesson: </a:t>
            </a:r>
            <a:endParaRPr lang="en-N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400800" cy="1752600"/>
          </a:xfrm>
        </p:spPr>
        <p:txBody>
          <a:bodyPr>
            <a:noAutofit/>
          </a:bodyPr>
          <a:lstStyle/>
          <a:p>
            <a:r>
              <a:rPr lang="en-NZ" sz="4400" dirty="0" smtClean="0">
                <a:solidFill>
                  <a:schemeClr val="tx1"/>
                </a:solidFill>
              </a:rPr>
              <a:t>Finish developing the brief that Burger King gave their Product Development </a:t>
            </a:r>
            <a:r>
              <a:rPr lang="en-NZ" sz="4400" dirty="0" smtClean="0">
                <a:solidFill>
                  <a:schemeClr val="tx1"/>
                </a:solidFill>
              </a:rPr>
              <a:t>Team</a:t>
            </a:r>
            <a:endParaRPr lang="en-NZ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s for a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92088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568952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                                </a:t>
            </a:r>
            <a:r>
              <a:rPr lang="en-NZ" sz="4800" dirty="0" smtClean="0"/>
              <a:t>Brief  </a:t>
            </a:r>
            <a:r>
              <a:rPr lang="en-NZ" sz="5400" dirty="0" smtClean="0"/>
              <a:t>??????????????</a:t>
            </a:r>
          </a:p>
          <a:p>
            <a:r>
              <a:rPr lang="en-NZ" sz="6000" dirty="0" smtClean="0"/>
              <a:t>    </a:t>
            </a:r>
            <a:r>
              <a:rPr lang="en-NZ" sz="4000" dirty="0" smtClean="0"/>
              <a:t>Need or       Opportunity  </a:t>
            </a:r>
            <a:r>
              <a:rPr lang="en-NZ" sz="4800" dirty="0" smtClean="0"/>
              <a:t>?????</a:t>
            </a:r>
          </a:p>
          <a:p>
            <a:endParaRPr lang="en-NZ" sz="4800" dirty="0" smtClean="0"/>
          </a:p>
          <a:p>
            <a:r>
              <a:rPr lang="en-NZ" sz="4000" dirty="0" smtClean="0"/>
              <a:t>An outcome</a:t>
            </a:r>
          </a:p>
          <a:p>
            <a:endParaRPr lang="en-NZ" sz="4800" dirty="0"/>
          </a:p>
          <a:p>
            <a:r>
              <a:rPr lang="en-NZ" sz="4000" dirty="0" smtClean="0"/>
              <a:t>Attributes               Specifications</a:t>
            </a:r>
            <a:r>
              <a:rPr lang="en-NZ" sz="4800" dirty="0" smtClean="0"/>
              <a:t>           </a:t>
            </a:r>
          </a:p>
          <a:p>
            <a:endParaRPr lang="en-NZ" sz="4800" dirty="0"/>
          </a:p>
          <a:p>
            <a:r>
              <a:rPr lang="en-NZ" sz="4000" dirty="0" smtClean="0"/>
              <a:t>Conceptual </a:t>
            </a:r>
            <a:r>
              <a:rPr lang="en-NZ" sz="4000" dirty="0" smtClean="0"/>
              <a:t>Statement?                                 </a:t>
            </a:r>
            <a:r>
              <a:rPr lang="en-NZ" sz="4000" dirty="0" smtClean="0"/>
              <a:t>		           </a:t>
            </a:r>
            <a:r>
              <a:rPr lang="en-NZ" sz="2400" dirty="0" smtClean="0"/>
              <a:t>who, what, why, when, where and how?</a:t>
            </a:r>
            <a:endParaRPr lang="en-NZ" sz="4000" dirty="0" smtClean="0"/>
          </a:p>
          <a:p>
            <a:endParaRPr lang="en-NZ" sz="7200" dirty="0" smtClean="0"/>
          </a:p>
          <a:p>
            <a:endParaRPr lang="en-NZ" sz="7200" dirty="0" smtClean="0"/>
          </a:p>
          <a:p>
            <a:r>
              <a:rPr lang="en-NZ" dirty="0" smtClean="0"/>
              <a:t> </a:t>
            </a:r>
            <a:endParaRPr lang="en-NZ" dirty="0"/>
          </a:p>
        </p:txBody>
      </p:sp>
      <p:pic>
        <p:nvPicPr>
          <p:cNvPr id="6" name="Picture 5" descr="j02788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025130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340768"/>
            <a:ext cx="57606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L:\Documents\School stuff\Attributes\bacon sundae 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132856"/>
            <a:ext cx="2486281" cy="1656184"/>
          </a:xfrm>
          <a:prstGeom prst="rect">
            <a:avLst/>
          </a:prstGeom>
          <a:noFill/>
        </p:spPr>
      </p:pic>
      <p:pic>
        <p:nvPicPr>
          <p:cNvPr id="9" name="Picture 8" descr="bd07833_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2221" y="3997445"/>
            <a:ext cx="8640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Mark\AppData\Local\Microsoft\Windows\Temporary Internet Files\Content.IE5\E2N0ZEXB\MC90043471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1533" y="4125207"/>
            <a:ext cx="496387" cy="520310"/>
          </a:xfrm>
          <a:prstGeom prst="rect">
            <a:avLst/>
          </a:prstGeom>
          <a:noFill/>
        </p:spPr>
      </p:pic>
      <p:pic>
        <p:nvPicPr>
          <p:cNvPr id="14" name="Picture 2" descr="C:\Users\Mark\AppData\Local\Microsoft\Windows\Temporary Internet Files\Content.IE5\E2N0ZEXB\MC90043471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24085" y="4166424"/>
            <a:ext cx="496387" cy="52031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4" y="3936525"/>
            <a:ext cx="616645" cy="70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419872" y="4238940"/>
            <a:ext cx="576064" cy="187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k\Documents\My Scans\scan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3" y="0"/>
            <a:ext cx="923087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6" y="2606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Who?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926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Where and </a:t>
            </a:r>
            <a:r>
              <a:rPr lang="en-NZ" dirty="0" smtClean="0">
                <a:solidFill>
                  <a:srgbClr val="FF0000"/>
                </a:solidFill>
              </a:rPr>
              <a:t>when?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38517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0000"/>
                </a:solidFill>
              </a:rPr>
              <a:t>What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52292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Why?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27089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How?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291591">
            <a:off x="-87837" y="2968116"/>
            <a:ext cx="9491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 smtClean="0">
                <a:solidFill>
                  <a:srgbClr val="FF0000"/>
                </a:solidFill>
                <a:latin typeface="Rockwell Extra Bold" pitchFamily="18" charset="0"/>
              </a:rPr>
              <a:t>Conceptual statement</a:t>
            </a:r>
            <a:endParaRPr lang="en-NZ" sz="5400" dirty="0">
              <a:solidFill>
                <a:srgbClr val="FF0000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5661248"/>
          </a:xfrm>
        </p:spPr>
        <p:txBody>
          <a:bodyPr>
            <a:normAutofit/>
          </a:bodyPr>
          <a:lstStyle/>
          <a:p>
            <a:pPr algn="l"/>
            <a:r>
              <a:rPr lang="en-NZ" b="1" dirty="0" smtClean="0"/>
              <a:t>Learning intention :</a:t>
            </a:r>
            <a:br>
              <a:rPr lang="en-NZ" b="1" dirty="0" smtClean="0"/>
            </a:br>
            <a:r>
              <a:rPr lang="en-NZ" dirty="0" smtClean="0"/>
              <a:t>Over </a:t>
            </a:r>
            <a:r>
              <a:rPr lang="en-NZ" dirty="0" smtClean="0"/>
              <a:t>the next three lessons we are going to develop the </a:t>
            </a:r>
            <a:r>
              <a:rPr lang="en-NZ" b="1" i="1" dirty="0" smtClean="0"/>
              <a:t>brief</a:t>
            </a:r>
            <a:r>
              <a:rPr lang="en-NZ" dirty="0" smtClean="0"/>
              <a:t> that Burger King gave to their Product Development Team when they developed the </a:t>
            </a:r>
            <a:r>
              <a:rPr lang="en-NZ" dirty="0" smtClean="0"/>
              <a:t>Bacon Sundae</a:t>
            </a:r>
            <a:r>
              <a:rPr lang="en-NZ" dirty="0" smtClean="0"/>
              <a:t>.</a:t>
            </a:r>
            <a:r>
              <a:rPr lang="en-NZ" b="1" dirty="0" smtClean="0"/>
              <a:t> </a:t>
            </a:r>
            <a:endParaRPr lang="en-NZ" dirty="0"/>
          </a:p>
        </p:txBody>
      </p:sp>
      <p:pic>
        <p:nvPicPr>
          <p:cNvPr id="4" name="Picture 2" descr="L:\Documents\School stuff\Attributes\bacon sundae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8640"/>
            <a:ext cx="3433991" cy="22874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b="1" dirty="0" smtClean="0">
                <a:latin typeface="+mj-lt"/>
              </a:rPr>
              <a:t>Let’s recap.....</a:t>
            </a:r>
            <a:endParaRPr lang="en-NZ" sz="5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k\Documents\My Scans\scan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3" y="0"/>
            <a:ext cx="912235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6" y="2606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Who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926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Where and when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38517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0000"/>
                </a:solidFill>
              </a:rPr>
              <a:t>What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52292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Why?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27089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How?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5805264"/>
            <a:ext cx="226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>
                <a:solidFill>
                  <a:srgbClr val="00B050"/>
                </a:solidFill>
              </a:rPr>
              <a:t>how a product performs or </a:t>
            </a:r>
            <a:r>
              <a:rPr lang="en-NZ" sz="1200" i="1" dirty="0" smtClean="0">
                <a:solidFill>
                  <a:srgbClr val="00B050"/>
                </a:solidFill>
              </a:rPr>
              <a:t>‘what it can do’</a:t>
            </a:r>
            <a:endParaRPr lang="en-NZ" sz="1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620688"/>
            <a:ext cx="219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>
                <a:solidFill>
                  <a:srgbClr val="00B050"/>
                </a:solidFill>
              </a:rPr>
              <a:t>the product’s appearance or what it </a:t>
            </a:r>
            <a:r>
              <a:rPr lang="en-NZ" sz="1200" i="1" dirty="0" smtClean="0">
                <a:solidFill>
                  <a:srgbClr val="00B050"/>
                </a:solidFill>
              </a:rPr>
              <a:t>‘looks like’</a:t>
            </a:r>
            <a:endParaRPr lang="en-NZ" sz="12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6206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B050"/>
                </a:solidFill>
              </a:rPr>
              <a:t>Changing from young men to families and women</a:t>
            </a:r>
            <a:endParaRPr lang="en-NZ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112474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B050"/>
                </a:solidFill>
              </a:rPr>
              <a:t>People who liked to try new stuff</a:t>
            </a:r>
            <a:endParaRPr lang="en-NZ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11247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B050"/>
                </a:solidFill>
              </a:rPr>
              <a:t>America</a:t>
            </a:r>
            <a:endParaRPr lang="en-NZ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16288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B050"/>
                </a:solidFill>
              </a:rPr>
              <a:t>June 14 2012</a:t>
            </a:r>
            <a:endParaRPr lang="en-NZ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Prevalence of Self-Reported Obesity Among U.S. Aduts BRFSS,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71909"/>
            <a:ext cx="7776864" cy="52623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52120" y="6453336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 smtClean="0"/>
              <a:t>http://www.cdc.gov/obesity/data/adult.html</a:t>
            </a:r>
            <a:endParaRPr lang="en-NZ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675249" y="337575"/>
            <a:ext cx="5624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solidFill>
                  <a:prstClr val="black"/>
                </a:solidFill>
                <a:ea typeface="+mj-ea"/>
                <a:cs typeface="+mj-cs"/>
              </a:rPr>
              <a:t>Social environment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k\Documents\My Scans\scan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3" y="0"/>
            <a:ext cx="912235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6" y="2606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Who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926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Where and when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7170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0000"/>
                </a:solidFill>
              </a:rPr>
              <a:t>What?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51571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Why?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27089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How?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6206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2060"/>
                </a:solidFill>
              </a:rPr>
              <a:t>Changing from young men to families and women</a:t>
            </a:r>
            <a:endParaRPr lang="en-NZ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112474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2060"/>
                </a:solidFill>
              </a:rPr>
              <a:t>People who liked to try new stuff</a:t>
            </a:r>
            <a:endParaRPr lang="en-NZ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108235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2060"/>
                </a:solidFill>
              </a:rPr>
              <a:t>America</a:t>
            </a:r>
            <a:endParaRPr lang="en-NZ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16288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2060"/>
                </a:solidFill>
              </a:rPr>
              <a:t>June 14 2012</a:t>
            </a:r>
            <a:endParaRPr lang="en-NZ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3717032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2060"/>
                </a:solidFill>
              </a:rPr>
              <a:t>More </a:t>
            </a:r>
            <a:r>
              <a:rPr lang="en-NZ" dirty="0" smtClean="0">
                <a:solidFill>
                  <a:srgbClr val="002060"/>
                </a:solidFill>
              </a:rPr>
              <a:t>than 30 % of America’s population is considered obese which shows that they are unhealthy eaters and a product such as this would probably appeal to them</a:t>
            </a:r>
            <a:endParaRPr lang="en-NZ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55172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>
                <a:solidFill>
                  <a:srgbClr val="002060"/>
                </a:solidFill>
              </a:rPr>
              <a:t>Going public on the stock exchange so this is a  marketing ploy to get the brand talked about</a:t>
            </a:r>
            <a:endParaRPr lang="en-NZ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assets.starbucks.com/assets/c703b521b22242209da723664fd217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9996" y="1261884"/>
            <a:ext cx="4499992" cy="53557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3968" y="312766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Aharoni" pitchFamily="2" charset="-79"/>
                <a:cs typeface="Aharoni" pitchFamily="2" charset="-79"/>
              </a:rPr>
              <a:t>Salted Caramel Mocha</a:t>
            </a:r>
            <a:endParaRPr lang="en-NZ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461787">
            <a:off x="408722" y="2750883"/>
            <a:ext cx="89652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600" dirty="0" smtClean="0">
                <a:solidFill>
                  <a:srgbClr val="FF0000"/>
                </a:solidFill>
                <a:latin typeface="Rockwell Extra Bold" pitchFamily="18" charset="0"/>
              </a:rPr>
              <a:t>      New food trends</a:t>
            </a:r>
            <a:endParaRPr lang="en-NZ" sz="6600" dirty="0">
              <a:solidFill>
                <a:srgbClr val="FF0000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k\Documents\My Scans\scan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3" y="0"/>
            <a:ext cx="912235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6" y="2606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Who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926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Where and when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7170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0000"/>
                </a:solidFill>
              </a:rPr>
              <a:t>What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51571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Why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27089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How?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5301208"/>
            <a:ext cx="226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2060"/>
                </a:solidFill>
              </a:rPr>
              <a:t>how a product performs or </a:t>
            </a:r>
            <a:r>
              <a:rPr lang="en-NZ" i="1" dirty="0" smtClean="0">
                <a:solidFill>
                  <a:srgbClr val="002060"/>
                </a:solidFill>
              </a:rPr>
              <a:t>‘what it can do’</a:t>
            </a:r>
            <a:endParaRPr lang="en-NZ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692696"/>
            <a:ext cx="2195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2060"/>
                </a:solidFill>
              </a:rPr>
              <a:t>the product’s appearance or what it </a:t>
            </a:r>
            <a:r>
              <a:rPr lang="en-NZ" i="1" dirty="0" smtClean="0">
                <a:solidFill>
                  <a:srgbClr val="002060"/>
                </a:solidFill>
              </a:rPr>
              <a:t>‘looks like’</a:t>
            </a:r>
            <a:endParaRPr lang="en-NZ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6206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2060"/>
                </a:solidFill>
              </a:rPr>
              <a:t>Changing from young men to families and women</a:t>
            </a:r>
            <a:endParaRPr lang="en-NZ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112474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2060"/>
                </a:solidFill>
              </a:rPr>
              <a:t>People who liked to try new stuff</a:t>
            </a:r>
            <a:endParaRPr lang="en-NZ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11247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2060"/>
                </a:solidFill>
              </a:rPr>
              <a:t>America</a:t>
            </a:r>
            <a:endParaRPr lang="en-NZ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16288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2060"/>
                </a:solidFill>
              </a:rPr>
              <a:t>June 14 2012</a:t>
            </a:r>
            <a:endParaRPr lang="en-NZ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3726516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2060"/>
                </a:solidFill>
              </a:rPr>
              <a:t>More than 30 % of America’s population is considered obese which shows that they are unhealthy eaters and a product such as this would probably appeal to them</a:t>
            </a:r>
            <a:endParaRPr lang="en-NZ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552652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2060"/>
                </a:solidFill>
              </a:rPr>
              <a:t>Going public on the stock exchange</a:t>
            </a:r>
            <a:endParaRPr lang="en-NZ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63093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2060"/>
                </a:solidFill>
              </a:rPr>
              <a:t>New food trends</a:t>
            </a:r>
            <a:endParaRPr lang="en-N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Let us write </a:t>
            </a:r>
            <a:r>
              <a:rPr lang="en-NZ" sz="3200" dirty="0" smtClean="0"/>
              <a:t>Burger </a:t>
            </a:r>
            <a:r>
              <a:rPr lang="en-NZ" sz="3200" dirty="0" smtClean="0"/>
              <a:t>King’s </a:t>
            </a:r>
            <a:r>
              <a:rPr lang="en-NZ" sz="3200" b="1" i="1" dirty="0" smtClean="0"/>
              <a:t>conceptual statement </a:t>
            </a:r>
            <a:r>
              <a:rPr lang="en-NZ" sz="3200" dirty="0" smtClean="0"/>
              <a:t>stating what is to be done and why it should be </a:t>
            </a:r>
            <a:r>
              <a:rPr lang="en-NZ" sz="3200" dirty="0" smtClean="0"/>
              <a:t>done</a:t>
            </a:r>
            <a:endParaRPr lang="en-NZ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41277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i="1" dirty="0" smtClean="0">
                <a:solidFill>
                  <a:srgbClr val="FF0000"/>
                </a:solidFill>
              </a:rPr>
              <a:t>Who:</a:t>
            </a:r>
            <a:endParaRPr lang="en-NZ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34888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i="1" dirty="0" smtClean="0">
                <a:solidFill>
                  <a:srgbClr val="FF0000"/>
                </a:solidFill>
              </a:rPr>
              <a:t>What:</a:t>
            </a:r>
            <a:endParaRPr lang="en-NZ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378904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i="1" dirty="0" smtClean="0">
                <a:solidFill>
                  <a:srgbClr val="FF0000"/>
                </a:solidFill>
              </a:rPr>
              <a:t>Why:</a:t>
            </a:r>
            <a:endParaRPr lang="en-NZ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465313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i="1" dirty="0" smtClean="0">
                <a:solidFill>
                  <a:srgbClr val="FF0000"/>
                </a:solidFill>
              </a:rPr>
              <a:t>Where and when: </a:t>
            </a:r>
            <a:endParaRPr lang="en-NZ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51723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i="1" dirty="0" smtClean="0">
                <a:solidFill>
                  <a:srgbClr val="FF0000"/>
                </a:solidFill>
              </a:rPr>
              <a:t>How:</a:t>
            </a:r>
            <a:endParaRPr lang="en-NZ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1412776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500" dirty="0" smtClean="0"/>
              <a:t>Burger King has asked for a  product to be developed for families and women and a summer marketing campaign</a:t>
            </a:r>
            <a:r>
              <a:rPr lang="en-NZ" sz="2500" dirty="0" smtClean="0"/>
              <a:t>.</a:t>
            </a:r>
            <a:endParaRPr lang="en-NZ" sz="2500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2420888"/>
            <a:ext cx="74888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500" dirty="0" smtClean="0"/>
              <a:t>To develop a new sundae. The sundae should be made like a traditional sundae and combine salty and sweet tastes and look good enough to eat and taste amazing. </a:t>
            </a:r>
            <a:endParaRPr lang="en-NZ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1259632" y="3789040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500" dirty="0" smtClean="0"/>
              <a:t>Attract the attention of Americans as the company goes public on the stock exchange. </a:t>
            </a:r>
            <a:endParaRPr lang="en-NZ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2987824" y="4725144"/>
            <a:ext cx="59046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500" dirty="0" smtClean="0"/>
              <a:t>This product needs to be completed by end of May 2012 in America.</a:t>
            </a:r>
            <a:endParaRPr lang="en-NZ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1331640" y="5565338"/>
            <a:ext cx="78123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500" dirty="0" smtClean="0"/>
              <a:t>Discuss functional and physical attributes, </a:t>
            </a:r>
          </a:p>
          <a:p>
            <a:r>
              <a:rPr lang="en-NZ" sz="2500" dirty="0" smtClean="0"/>
              <a:t>e.g. the sundae must contain ice cream so that it looks like </a:t>
            </a:r>
            <a:r>
              <a:rPr lang="en-NZ" sz="2500" smtClean="0"/>
              <a:t>a sundae.</a:t>
            </a:r>
            <a:endParaRPr lang="en-NZ" sz="25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Do you predict that this product will be a success or </a:t>
            </a:r>
            <a:r>
              <a:rPr lang="en-NZ" dirty="0" smtClean="0"/>
              <a:t>a failure</a:t>
            </a:r>
            <a:r>
              <a:rPr lang="en-NZ" dirty="0" smtClean="0"/>
              <a:t>?</a:t>
            </a:r>
            <a:endParaRPr lang="en-NZ" dirty="0"/>
          </a:p>
        </p:txBody>
      </p:sp>
      <p:pic>
        <p:nvPicPr>
          <p:cNvPr id="12" name="Picture 11" descr="L:\Documents\School stuff\Attributes\bacon sundae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6264696" cy="4173096"/>
          </a:xfrm>
          <a:prstGeom prst="rect">
            <a:avLst/>
          </a:prstGeom>
          <a:noFill/>
        </p:spPr>
      </p:pic>
      <p:pic>
        <p:nvPicPr>
          <p:cNvPr id="37892" name="Picture 4" descr="http://www.easyvectors.com/assets/images/vectors/afbig/cross-clip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861048"/>
            <a:ext cx="2175917" cy="2175917"/>
          </a:xfrm>
          <a:prstGeom prst="rect">
            <a:avLst/>
          </a:prstGeom>
          <a:noFill/>
        </p:spPr>
      </p:pic>
      <p:pic>
        <p:nvPicPr>
          <p:cNvPr id="37894" name="Picture 6" descr="http://www.easyvectors.com/assets/images/vectors/afbig/b571d7d9e330122eaa1aebcd2b45c878-tick-clip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700808"/>
            <a:ext cx="2391941" cy="1969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A brief is made up </a:t>
            </a:r>
            <a:r>
              <a:rPr lang="en-NZ" dirty="0" smtClean="0"/>
              <a:t>of: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 need         or opportunity </a:t>
            </a:r>
          </a:p>
          <a:p>
            <a:r>
              <a:rPr lang="en-NZ" dirty="0" smtClean="0"/>
              <a:t>An </a:t>
            </a:r>
            <a:r>
              <a:rPr lang="en-NZ" dirty="0" smtClean="0"/>
              <a:t>outcome</a:t>
            </a:r>
            <a:endParaRPr lang="en-NZ" dirty="0" smtClean="0"/>
          </a:p>
          <a:p>
            <a:r>
              <a:rPr lang="en-NZ" dirty="0" smtClean="0"/>
              <a:t>Specifications         ( detailed attributes       )</a:t>
            </a:r>
          </a:p>
          <a:p>
            <a:r>
              <a:rPr lang="en-NZ" dirty="0" smtClean="0"/>
              <a:t>A conceptual statement that communicates what is to be done and why it should be done </a:t>
            </a:r>
            <a:r>
              <a:rPr lang="en-NZ" dirty="0" smtClean="0"/>
              <a:t>– by </a:t>
            </a:r>
            <a:r>
              <a:rPr lang="en-NZ" dirty="0" smtClean="0"/>
              <a:t>answering the questions </a:t>
            </a:r>
            <a:r>
              <a:rPr lang="en-NZ" b="1" i="1" dirty="0" smtClean="0"/>
              <a:t>who, what, why, when, where and how.</a:t>
            </a:r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4" name="Picture 3" descr="j02788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1211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j025130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41719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j027880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04864"/>
            <a:ext cx="400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d07833_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924944"/>
            <a:ext cx="428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ictures for ar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32656"/>
            <a:ext cx="1080120" cy="1008112"/>
          </a:xfrm>
          <a:prstGeom prst="rect">
            <a:avLst/>
          </a:prstGeom>
          <a:noFill/>
        </p:spPr>
      </p:pic>
      <p:pic>
        <p:nvPicPr>
          <p:cNvPr id="9" name="Picture 8" descr="j031176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2852936"/>
            <a:ext cx="449957" cy="40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Documents\Overview of strands\Tech knowledge stand\Tech products\level 5\Burger King Sundae\Student work\IMG_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7997" y="1988840"/>
            <a:ext cx="4608512" cy="3456384"/>
          </a:xfrm>
          <a:prstGeom prst="rect">
            <a:avLst/>
          </a:prstGeom>
          <a:noFill/>
        </p:spPr>
      </p:pic>
      <p:pic>
        <p:nvPicPr>
          <p:cNvPr id="2051" name="Picture 3" descr="L:\Documents\Overview of strands\Tech knowledge stand\Tech products\level 5\Burger King Sundae\Student work\IMG_0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4608512" cy="34563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18864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Do now activity on show me boards</a:t>
            </a:r>
            <a:endParaRPr lang="en-NZ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48478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Basic Burger King sundae</a:t>
            </a: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155679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With substituted ingredients</a:t>
            </a:r>
            <a:endParaRPr lang="en-N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Documents\Overview of strands\Tech knowledge stand\Tech products\level 5\Burger King Sundae\Student work\IMG_0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294808" cy="3221106"/>
          </a:xfrm>
          <a:prstGeom prst="rect">
            <a:avLst/>
          </a:prstGeom>
          <a:noFill/>
        </p:spPr>
      </p:pic>
      <p:pic>
        <p:nvPicPr>
          <p:cNvPr id="3075" name="Picture 3" descr="L:\Documents\Overview of strands\Tech knowledge stand\Tech products\level 5\Burger King Sundae\Student work\IMG_0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76672"/>
            <a:ext cx="4464496" cy="3276363"/>
          </a:xfrm>
          <a:prstGeom prst="rect">
            <a:avLst/>
          </a:prstGeom>
          <a:noFill/>
        </p:spPr>
      </p:pic>
      <p:pic>
        <p:nvPicPr>
          <p:cNvPr id="3076" name="Picture 4" descr="L:\Documents\Overview of strands\Tech knowledge stand\Tech products\level 5\Burger King Sundae\Student work\IMG_0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53036"/>
            <a:ext cx="4261373" cy="3104964"/>
          </a:xfrm>
          <a:prstGeom prst="rect">
            <a:avLst/>
          </a:prstGeom>
          <a:noFill/>
        </p:spPr>
      </p:pic>
      <p:pic>
        <p:nvPicPr>
          <p:cNvPr id="3077" name="Picture 5" descr="L:\Documents\Overview of strands\Tech knowledge stand\Tech products\level 5\Burger King Sundae\Student work\IMG_02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6628" y="3742988"/>
            <a:ext cx="4947372" cy="31150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1663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  <a:latin typeface="Rockwell Extra Bold" pitchFamily="18" charset="0"/>
              </a:rPr>
              <a:t>Read two articles and </a:t>
            </a:r>
            <a:r>
              <a:rPr lang="en-NZ" dirty="0" smtClean="0">
                <a:solidFill>
                  <a:srgbClr val="FF0000"/>
                </a:solidFill>
                <a:latin typeface="Rockwell Extra Bold" pitchFamily="18" charset="0"/>
              </a:rPr>
              <a:t>share </a:t>
            </a:r>
            <a:r>
              <a:rPr lang="en-NZ" dirty="0" smtClean="0">
                <a:solidFill>
                  <a:srgbClr val="FF0000"/>
                </a:solidFill>
                <a:latin typeface="Rockwell Extra Bold" pitchFamily="18" charset="0"/>
              </a:rPr>
              <a:t>the information</a:t>
            </a:r>
            <a:endParaRPr lang="en-NZ" dirty="0">
              <a:solidFill>
                <a:srgbClr val="FF0000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933456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How do you make a bacon sundae? </a:t>
            </a:r>
            <a:r>
              <a:rPr lang="en-NZ" dirty="0" smtClean="0"/>
              <a:t>(</a:t>
            </a:r>
            <a:r>
              <a:rPr lang="en-NZ" sz="3100" dirty="0" smtClean="0"/>
              <a:t>What </a:t>
            </a:r>
            <a:r>
              <a:rPr lang="en-NZ" sz="3100" dirty="0" smtClean="0"/>
              <a:t>materials are </a:t>
            </a:r>
            <a:r>
              <a:rPr lang="en-NZ" sz="3100" dirty="0" smtClean="0"/>
              <a:t>needed?</a:t>
            </a:r>
            <a:r>
              <a:rPr lang="en-NZ" dirty="0" smtClean="0"/>
              <a:t>)</a:t>
            </a:r>
            <a:endParaRPr lang="en-NZ" dirty="0"/>
          </a:p>
        </p:txBody>
      </p:sp>
      <p:pic>
        <p:nvPicPr>
          <p:cNvPr id="7169" name="Picture 1" descr="L:\Documents\School stuff\Attributes\bacon sunda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7116867" cy="4729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:\Documents\School stuff\Attributes\bacon sunda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812800"/>
            <a:ext cx="7874000" cy="5232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11663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smtClean="0">
                <a:solidFill>
                  <a:srgbClr val="FF0000"/>
                </a:solidFill>
              </a:rPr>
              <a:t>Ice cream</a:t>
            </a:r>
            <a:endParaRPr lang="en-N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:\Documents\School stuff\Attributes\bacon sunda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806450"/>
            <a:ext cx="7848600" cy="5245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11663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smtClean="0">
                <a:solidFill>
                  <a:srgbClr val="FF0000"/>
                </a:solidFill>
              </a:rPr>
              <a:t>Whipped cream</a:t>
            </a:r>
            <a:endParaRPr lang="en-N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:\Documents\School stuff\Attributes\bacon sundae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806450"/>
            <a:ext cx="7874000" cy="5245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11663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smtClean="0">
                <a:solidFill>
                  <a:srgbClr val="FF0000"/>
                </a:solidFill>
              </a:rPr>
              <a:t>Bacon</a:t>
            </a:r>
            <a:endParaRPr lang="en-N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638</Words>
  <Application>Microsoft Macintosh PowerPoint</Application>
  <PresentationFormat>On-screen Show (4:3)</PresentationFormat>
  <Paragraphs>118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Do Now activity</vt:lpstr>
      <vt:lpstr>Learning intention : Over the next three lessons we are going to develop the brief that Burger King gave to their Product Development Team when they developed the Bacon Sundae. </vt:lpstr>
      <vt:lpstr>A brief is made up of: </vt:lpstr>
      <vt:lpstr>PowerPoint Presentation</vt:lpstr>
      <vt:lpstr>PowerPoint Presentation</vt:lpstr>
      <vt:lpstr>How do you make a bacon sundae? (What materials are needed?)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Materials (ingredients) used</vt:lpstr>
      <vt:lpstr> Identify the functional and physical attributes of the Bacon Sundae and highlight them in two different colours. </vt:lpstr>
      <vt:lpstr>Practical lesson</vt:lpstr>
      <vt:lpstr>Sensory Evaluation</vt:lpstr>
      <vt:lpstr>Learning intention for today’s lesson: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you predict that this product will be a success or a failure?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:  Over the next three lessons we are going to develop the brief that Burger King gave to their Product Development Team when they developed the bacon sundae.</dc:title>
  <dc:creator>Mark</dc:creator>
  <cp:lastModifiedBy>Christina Smith</cp:lastModifiedBy>
  <cp:revision>40</cp:revision>
  <dcterms:created xsi:type="dcterms:W3CDTF">2012-09-19T08:06:32Z</dcterms:created>
  <dcterms:modified xsi:type="dcterms:W3CDTF">2013-05-01T00:20:11Z</dcterms:modified>
</cp:coreProperties>
</file>